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2" r:id="rId1"/>
  </p:sldMasterIdLst>
  <p:sldIdLst>
    <p:sldId id="267" r:id="rId2"/>
    <p:sldId id="268" r:id="rId3"/>
    <p:sldId id="256" r:id="rId4"/>
    <p:sldId id="257" r:id="rId5"/>
    <p:sldId id="269" r:id="rId6"/>
    <p:sldId id="275" r:id="rId7"/>
    <p:sldId id="273" r:id="rId8"/>
    <p:sldId id="270" r:id="rId9"/>
    <p:sldId id="258" r:id="rId10"/>
    <p:sldId id="262" r:id="rId11"/>
    <p:sldId id="276" r:id="rId12"/>
    <p:sldId id="272" r:id="rId13"/>
    <p:sldId id="271" r:id="rId14"/>
    <p:sldId id="277" r:id="rId15"/>
    <p:sldId id="274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&#233;rgio\Desktop\Bandtec\Aulas\Pesquisa%20e%20Inova&#231;&#227;o\Projeto\Combustivel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>
        <c:manualLayout>
          <c:layoutTarget val="inner"/>
          <c:xMode val="edge"/>
          <c:yMode val="edge"/>
          <c:x val="9.6453630796150477E-2"/>
          <c:y val="0.19520851560221639"/>
          <c:w val="0.85910192475940506"/>
          <c:h val="0.7212423447069116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Planilha1!$G$9</c:f>
              <c:strCache>
                <c:ptCount val="1"/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Planilha1!$F$10:$F$11</c:f>
              <c:strCache>
                <c:ptCount val="2"/>
                <c:pt idx="0">
                  <c:v>Combustivel por hora</c:v>
                </c:pt>
                <c:pt idx="1">
                  <c:v>4 horas</c:v>
                </c:pt>
              </c:strCache>
            </c:strRef>
          </c:cat>
          <c:val>
            <c:numRef>
              <c:f>Planilha1!$G$10:$G$11</c:f>
              <c:numCache>
                <c:formatCode>General</c:formatCode>
                <c:ptCount val="2"/>
                <c:pt idx="0">
                  <c:v>3600</c:v>
                </c:pt>
                <c:pt idx="1">
                  <c:v>14400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1C5-4EDD-9AE3-E672C8E958E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990665647"/>
        <c:axId val="987601599"/>
      </c:barChart>
      <c:catAx>
        <c:axId val="99066564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987601599"/>
        <c:crosses val="autoZero"/>
        <c:auto val="1"/>
        <c:lblAlgn val="ctr"/>
        <c:lblOffset val="100"/>
        <c:noMultiLvlLbl val="0"/>
      </c:catAx>
      <c:valAx>
        <c:axId val="98760159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99066564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0AB26-B6DB-48DB-8ED9-4E7E225C5006}" type="datetimeFigureOut">
              <a:rPr lang="pt-BR" smtClean="0"/>
              <a:t>22/09/2020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6F2B2-E5DD-4E78-8D61-1438A9DA959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824989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0AB26-B6DB-48DB-8ED9-4E7E225C5006}" type="datetimeFigureOut">
              <a:rPr lang="pt-BR" smtClean="0"/>
              <a:t>22/09/2020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6F2B2-E5DD-4E78-8D61-1438A9DA959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570738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0AB26-B6DB-48DB-8ED9-4E7E225C5006}" type="datetimeFigureOut">
              <a:rPr lang="pt-BR" smtClean="0"/>
              <a:t>22/09/2020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6F2B2-E5DD-4E78-8D61-1438A9DA959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669014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pt-BR"/>
              <a:t>Clique para editar os estilos de texto Mestres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0AB26-B6DB-48DB-8ED9-4E7E225C5006}" type="datetimeFigureOut">
              <a:rPr lang="pt-BR" smtClean="0"/>
              <a:t>22/09/2020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6F2B2-E5DD-4E78-8D61-1438A9DA9598}" type="slidenum">
              <a:rPr lang="pt-BR" smtClean="0"/>
              <a:t>‹nº›</a:t>
            </a:fld>
            <a:endParaRPr lang="pt-BR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679695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0AB26-B6DB-48DB-8ED9-4E7E225C5006}" type="datetimeFigureOut">
              <a:rPr lang="pt-BR" smtClean="0"/>
              <a:t>22/09/2020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6F2B2-E5DD-4E78-8D61-1438A9DA959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368926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0AB26-B6DB-48DB-8ED9-4E7E225C5006}" type="datetimeFigureOut">
              <a:rPr lang="pt-BR" smtClean="0"/>
              <a:t>22/09/2020</a:t>
            </a:fld>
            <a:endParaRPr lang="pt-BR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6F2B2-E5DD-4E78-8D61-1438A9DA959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47927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 de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0AB26-B6DB-48DB-8ED9-4E7E225C5006}" type="datetimeFigureOut">
              <a:rPr lang="pt-BR" smtClean="0"/>
              <a:t>22/09/2020</a:t>
            </a:fld>
            <a:endParaRPr lang="pt-BR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6F2B2-E5DD-4E78-8D61-1438A9DA959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4701625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0AB26-B6DB-48DB-8ED9-4E7E225C5006}" type="datetimeFigureOut">
              <a:rPr lang="pt-BR" smtClean="0"/>
              <a:t>22/09/2020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6F2B2-E5DD-4E78-8D61-1438A9DA959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8252106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0AB26-B6DB-48DB-8ED9-4E7E225C5006}" type="datetimeFigureOut">
              <a:rPr lang="pt-BR" smtClean="0"/>
              <a:t>22/09/2020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6F2B2-E5DD-4E78-8D61-1438A9DA959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147016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0AB26-B6DB-48DB-8ED9-4E7E225C5006}" type="datetimeFigureOut">
              <a:rPr lang="pt-BR" smtClean="0"/>
              <a:t>22/09/2020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6F2B2-E5DD-4E78-8D61-1438A9DA959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464948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0AB26-B6DB-48DB-8ED9-4E7E225C5006}" type="datetimeFigureOut">
              <a:rPr lang="pt-BR" smtClean="0"/>
              <a:t>22/09/2020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6F2B2-E5DD-4E78-8D61-1438A9DA959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648072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0AB26-B6DB-48DB-8ED9-4E7E225C5006}" type="datetimeFigureOut">
              <a:rPr lang="pt-BR" smtClean="0"/>
              <a:t>22/09/2020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6F2B2-E5DD-4E78-8D61-1438A9DA959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34247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0AB26-B6DB-48DB-8ED9-4E7E225C5006}" type="datetimeFigureOut">
              <a:rPr lang="pt-BR" smtClean="0"/>
              <a:t>22/09/2020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6F2B2-E5DD-4E78-8D61-1438A9DA959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050169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0AB26-B6DB-48DB-8ED9-4E7E225C5006}" type="datetimeFigureOut">
              <a:rPr lang="pt-BR" smtClean="0"/>
              <a:t>22/09/2020</a:t>
            </a:fld>
            <a:endParaRPr lang="pt-BR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6F2B2-E5DD-4E78-8D61-1438A9DA959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535130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0AB26-B6DB-48DB-8ED9-4E7E225C5006}" type="datetimeFigureOut">
              <a:rPr lang="pt-BR" smtClean="0"/>
              <a:t>22/09/2020</a:t>
            </a:fld>
            <a:endParaRPr lang="pt-BR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6F2B2-E5DD-4E78-8D61-1438A9DA959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158687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0AB26-B6DB-48DB-8ED9-4E7E225C5006}" type="datetimeFigureOut">
              <a:rPr lang="pt-BR" smtClean="0"/>
              <a:t>22/09/2020</a:t>
            </a:fld>
            <a:endParaRPr lang="pt-BR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6F2B2-E5DD-4E78-8D61-1438A9DA959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718313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0AB26-B6DB-48DB-8ED9-4E7E225C5006}" type="datetimeFigureOut">
              <a:rPr lang="pt-BR" smtClean="0"/>
              <a:t>22/09/2020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6F2B2-E5DD-4E78-8D61-1438A9DA959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028920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9920AB26-B6DB-48DB-8ED9-4E7E225C5006}" type="datetimeFigureOut">
              <a:rPr lang="pt-BR" smtClean="0"/>
              <a:t>22/09/2020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26F2B2-E5DD-4E78-8D61-1438A9DA959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3425179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  <p:sldLayoutId id="2147483774" r:id="rId12"/>
    <p:sldLayoutId id="2147483775" r:id="rId13"/>
    <p:sldLayoutId id="2147483776" r:id="rId14"/>
    <p:sldLayoutId id="2147483777" r:id="rId15"/>
    <p:sldLayoutId id="2147483778" r:id="rId16"/>
    <p:sldLayoutId id="214748377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Uma imagem contendo desenho, placa&#10;&#10;Descrição gerada automaticamente">
            <a:extLst>
              <a:ext uri="{FF2B5EF4-FFF2-40B4-BE49-F238E27FC236}">
                <a16:creationId xmlns:a16="http://schemas.microsoft.com/office/drawing/2014/main" id="{4A75C752-F642-4C69-B73A-9CAE7F8676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32" y="-204296"/>
            <a:ext cx="7186082" cy="390855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ECE61C5F-DCE0-481A-92E8-3165B4724594}"/>
              </a:ext>
            </a:extLst>
          </p:cNvPr>
          <p:cNvSpPr txBox="1"/>
          <p:nvPr/>
        </p:nvSpPr>
        <p:spPr>
          <a:xfrm>
            <a:off x="8360295" y="5116422"/>
            <a:ext cx="556190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Sergio Esteves Trindade</a:t>
            </a:r>
          </a:p>
          <a:p>
            <a:r>
              <a:rPr lang="pt-BR" dirty="0"/>
              <a:t>Joao Pedro </a:t>
            </a:r>
            <a:r>
              <a:rPr lang="pt-BR" dirty="0" err="1"/>
              <a:t>Arnaut</a:t>
            </a:r>
            <a:endParaRPr lang="pt-BR" dirty="0"/>
          </a:p>
          <a:p>
            <a:r>
              <a:rPr lang="pt-BR" dirty="0"/>
              <a:t>Rafael Rocha de Almeida</a:t>
            </a:r>
          </a:p>
          <a:p>
            <a:r>
              <a:rPr lang="pt-BR" dirty="0"/>
              <a:t>Lucas Penalva</a:t>
            </a:r>
          </a:p>
          <a:p>
            <a:r>
              <a:rPr lang="pt-BR" dirty="0"/>
              <a:t>Marcus Vinicius Gomes Silva</a:t>
            </a:r>
          </a:p>
        </p:txBody>
      </p:sp>
    </p:spTree>
    <p:extLst>
      <p:ext uri="{BB962C8B-B14F-4D97-AF65-F5344CB8AC3E}">
        <p14:creationId xmlns:p14="http://schemas.microsoft.com/office/powerpoint/2010/main" val="20198022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D47D95-458E-4516-A233-9D6E22C60F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760" y="370926"/>
            <a:ext cx="9404723" cy="1400530"/>
          </a:xfrm>
        </p:spPr>
        <p:txBody>
          <a:bodyPr/>
          <a:lstStyle/>
          <a:p>
            <a:r>
              <a:rPr lang="pt-BR" dirty="0"/>
              <a:t>Vantagens Econômicas:</a:t>
            </a:r>
          </a:p>
        </p:txBody>
      </p:sp>
      <p:graphicFrame>
        <p:nvGraphicFramePr>
          <p:cNvPr id="4" name="Espaço Reservado para Conteúdo 3">
            <a:extLst>
              <a:ext uri="{FF2B5EF4-FFF2-40B4-BE49-F238E27FC236}">
                <a16:creationId xmlns:a16="http://schemas.microsoft.com/office/drawing/2014/main" id="{AA7B859E-9B63-49AB-8259-87804D6C44E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95473809"/>
              </p:ext>
            </p:extLst>
          </p:nvPr>
        </p:nvGraphicFramePr>
        <p:xfrm>
          <a:off x="3404129" y="1406535"/>
          <a:ext cx="4632522" cy="72984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75596">
                  <a:extLst>
                    <a:ext uri="{9D8B030D-6E8A-4147-A177-3AD203B41FA5}">
                      <a16:colId xmlns:a16="http://schemas.microsoft.com/office/drawing/2014/main" val="2672612234"/>
                    </a:ext>
                  </a:extLst>
                </a:gridCol>
                <a:gridCol w="1104264">
                  <a:extLst>
                    <a:ext uri="{9D8B030D-6E8A-4147-A177-3AD203B41FA5}">
                      <a16:colId xmlns:a16="http://schemas.microsoft.com/office/drawing/2014/main" val="941622363"/>
                    </a:ext>
                  </a:extLst>
                </a:gridCol>
                <a:gridCol w="767598">
                  <a:extLst>
                    <a:ext uri="{9D8B030D-6E8A-4147-A177-3AD203B41FA5}">
                      <a16:colId xmlns:a16="http://schemas.microsoft.com/office/drawing/2014/main" val="403263366"/>
                    </a:ext>
                  </a:extLst>
                </a:gridCol>
                <a:gridCol w="1185064">
                  <a:extLst>
                    <a:ext uri="{9D8B030D-6E8A-4147-A177-3AD203B41FA5}">
                      <a16:colId xmlns:a16="http://schemas.microsoft.com/office/drawing/2014/main" val="367598904"/>
                    </a:ext>
                  </a:extLst>
                </a:gridCol>
              </a:tblGrid>
              <a:tr h="461183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Combustivel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Preço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effectLst/>
                        </a:rPr>
                        <a:t>Tripulantes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effectLst/>
                        </a:rPr>
                        <a:t>Preço para atracar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63120432"/>
                  </a:ext>
                </a:extLst>
              </a:tr>
              <a:tr h="268659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Bunker Oil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 US$ 600/MT</a:t>
                      </a:r>
                      <a:endParaRPr lang="pt-BR" sz="11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12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effectLst/>
                        </a:rPr>
                        <a:t>R$ 250 mil.</a:t>
                      </a:r>
                      <a:endParaRPr lang="pt-BR" sz="1100" b="0" i="0" u="none" strike="noStrike" dirty="0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42222637"/>
                  </a:ext>
                </a:extLst>
              </a:tr>
            </a:tbl>
          </a:graphicData>
        </a:graphic>
      </p:graphicFrame>
      <p:graphicFrame>
        <p:nvGraphicFramePr>
          <p:cNvPr id="6" name="Gráfico 5">
            <a:extLst>
              <a:ext uri="{FF2B5EF4-FFF2-40B4-BE49-F238E27FC236}">
                <a16:creationId xmlns:a16="http://schemas.microsoft.com/office/drawing/2014/main" id="{FB6A9942-F859-4EBA-AF7C-828A4A4DBC4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05303268"/>
              </p:ext>
            </p:extLst>
          </p:nvPr>
        </p:nvGraphicFramePr>
        <p:xfrm>
          <a:off x="3404129" y="2343345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7" name="Tabela 6">
            <a:extLst>
              <a:ext uri="{FF2B5EF4-FFF2-40B4-BE49-F238E27FC236}">
                <a16:creationId xmlns:a16="http://schemas.microsoft.com/office/drawing/2014/main" id="{75A8C351-DD90-430F-B012-E43C41F08A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5943637"/>
              </p:ext>
            </p:extLst>
          </p:nvPr>
        </p:nvGraphicFramePr>
        <p:xfrm>
          <a:off x="9121133" y="5712553"/>
          <a:ext cx="1536700" cy="53530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5100">
                  <a:extLst>
                    <a:ext uri="{9D8B030D-6E8A-4147-A177-3AD203B41FA5}">
                      <a16:colId xmlns:a16="http://schemas.microsoft.com/office/drawing/2014/main" val="3386668115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4055848596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 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effectLst/>
                        </a:rPr>
                        <a:t>Eixo X tempo por hora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3924885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 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effectLst/>
                        </a:rPr>
                        <a:t>Eixo Y valor em R$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58239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063033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64415DD8-F503-483B-944C-645A17782C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87" y="2012593"/>
            <a:ext cx="11858625" cy="283281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334CEE0C-E14F-4E11-AA7E-6C1C2474C8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760" y="370926"/>
            <a:ext cx="9404723" cy="1400530"/>
          </a:xfrm>
        </p:spPr>
        <p:txBody>
          <a:bodyPr/>
          <a:lstStyle/>
          <a:p>
            <a:r>
              <a:rPr lang="pt-BR" dirty="0"/>
              <a:t>Simulador Financeiro:</a:t>
            </a:r>
          </a:p>
        </p:txBody>
      </p:sp>
    </p:spTree>
    <p:extLst>
      <p:ext uri="{BB962C8B-B14F-4D97-AF65-F5344CB8AC3E}">
        <p14:creationId xmlns:p14="http://schemas.microsoft.com/office/powerpoint/2010/main" val="2650789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708FC7-8DE2-4CD6-9529-1C0D7EE0D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Banco de dados: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1C78489B-6A48-4B95-B4BA-54AB49C2DD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37485" y="3132192"/>
            <a:ext cx="4733925" cy="1200150"/>
          </a:xfr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ADE9EB6F-C84A-4858-9FB3-B60A26E66E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2306" y="3132192"/>
            <a:ext cx="2686050" cy="1219200"/>
          </a:xfrm>
          <a:prstGeom prst="rect">
            <a:avLst/>
          </a:prstGeom>
        </p:spPr>
      </p:pic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880312E8-A115-4E2E-A066-4B04FB4F8D8F}"/>
              </a:ext>
            </a:extLst>
          </p:cNvPr>
          <p:cNvSpPr txBox="1">
            <a:spLocks/>
          </p:cNvSpPr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pt-BR" sz="1800" b="1" dirty="0">
                <a:latin typeface="Arial" panose="020B0604020202020204" pitchFamily="34" charset="0"/>
              </a:rPr>
              <a:t>Tabela usuário e tabela sensores: </a:t>
            </a:r>
          </a:p>
          <a:p>
            <a:pPr marL="0" indent="0">
              <a:buNone/>
            </a:pPr>
            <a:endParaRPr lang="pt-BR" sz="1800" b="1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17914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442A5A0-887B-490E-A7BA-562A171B3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Node </a:t>
            </a:r>
            <a:r>
              <a:rPr lang="pt-BR" dirty="0" err="1"/>
              <a:t>Js</a:t>
            </a:r>
            <a:endParaRPr lang="pt-BR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4EE0E48E-D1ED-4426-9C23-DA2B14E07A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3324" y="2715093"/>
            <a:ext cx="8537510" cy="3128044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C152D5C8-6866-4D7A-BBCC-CAFE689BF09C}"/>
              </a:ext>
            </a:extLst>
          </p:cNvPr>
          <p:cNvSpPr txBox="1"/>
          <p:nvPr/>
        </p:nvSpPr>
        <p:spPr>
          <a:xfrm>
            <a:off x="1451294" y="1961005"/>
            <a:ext cx="60400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latin typeface="Arial" panose="020B0604020202020204" pitchFamily="34" charset="0"/>
              </a:rPr>
              <a:t>Dashboard para visualizar a temperatura;</a:t>
            </a:r>
            <a:endParaRPr lang="pt-BR" sz="1800" b="1" dirty="0">
              <a:latin typeface="Arial" panose="020B0604020202020204" pitchFamily="34" charset="0"/>
            </a:endParaRP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12861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F4D1D54-A7DA-41B1-AED6-E40AB4F90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Git</a:t>
            </a:r>
            <a:r>
              <a:rPr lang="pt-BR" dirty="0"/>
              <a:t> Hub: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9068C35-302C-41B8-856D-AE10259197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7162" y="3204528"/>
            <a:ext cx="8658225" cy="180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1231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7000"/>
                <a:hueMod val="88000"/>
                <a:satMod val="130000"/>
                <a:lumMod val="124000"/>
              </a:schemeClr>
            </a:gs>
            <a:gs pos="100000">
              <a:schemeClr val="bg2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>
            <a:extLst>
              <a:ext uri="{FF2B5EF4-FFF2-40B4-BE49-F238E27FC236}">
                <a16:creationId xmlns:a16="http://schemas.microsoft.com/office/drawing/2014/main" id="{91B28F63-CF00-448F-B141-FE33C33B1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2AE609E2-8522-44E4-9077-980E5BCF3E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43" name="Oval 42">
            <a:extLst>
              <a:ext uri="{FF2B5EF4-FFF2-40B4-BE49-F238E27FC236}">
                <a16:creationId xmlns:a16="http://schemas.microsoft.com/office/drawing/2014/main" id="{4FA533C5-33E3-4611-AF9F-72811D8B26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8949AD42-25FD-4C3D-9EEE-B7FEC58099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6AC7D913-60B7-4603-881B-831DA5D3A9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id="{87F0FDC4-AD8C-47D9-9131-623C98ADB0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E27238C-8EAF-4098-86E6-7723B7DAE6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Freeform 36">
            <a:extLst>
              <a:ext uri="{FF2B5EF4-FFF2-40B4-BE49-F238E27FC236}">
                <a16:creationId xmlns:a16="http://schemas.microsoft.com/office/drawing/2014/main" id="{992F97B1-1891-4FCC-9E5F-BA97EDB48F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351010" y="0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60000"/>
              <a:lumOff val="40000"/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5" name="Freeform: Shape 54">
            <a:extLst>
              <a:ext uri="{FF2B5EF4-FFF2-40B4-BE49-F238E27FC236}">
                <a16:creationId xmlns:a16="http://schemas.microsoft.com/office/drawing/2014/main" id="{78C6C821-FEE1-4EB6-9590-C021440C77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0"/>
            <a:ext cx="9700459" cy="6858001"/>
          </a:xfrm>
          <a:custGeom>
            <a:avLst/>
            <a:gdLst>
              <a:gd name="connsiteX0" fmla="*/ 0 w 9700459"/>
              <a:gd name="connsiteY0" fmla="*/ 0 h 6858001"/>
              <a:gd name="connsiteX1" fmla="*/ 1323975 w 9700459"/>
              <a:gd name="connsiteY1" fmla="*/ 0 h 6858001"/>
              <a:gd name="connsiteX2" fmla="*/ 1517015 w 9700459"/>
              <a:gd name="connsiteY2" fmla="*/ 0 h 6858001"/>
              <a:gd name="connsiteX3" fmla="*/ 3241265 w 9700459"/>
              <a:gd name="connsiteY3" fmla="*/ 0 h 6858001"/>
              <a:gd name="connsiteX4" fmla="*/ 3241265 w 9700459"/>
              <a:gd name="connsiteY4" fmla="*/ 1 h 6858001"/>
              <a:gd name="connsiteX5" fmla="*/ 8355744 w 9700459"/>
              <a:gd name="connsiteY5" fmla="*/ 1 h 6858001"/>
              <a:gd name="connsiteX6" fmla="*/ 8355744 w 9700459"/>
              <a:gd name="connsiteY6" fmla="*/ 0 h 6858001"/>
              <a:gd name="connsiteX7" fmla="*/ 9699282 w 9700459"/>
              <a:gd name="connsiteY7" fmla="*/ 0 h 6858001"/>
              <a:gd name="connsiteX8" fmla="*/ 9674237 w 9700459"/>
              <a:gd name="connsiteY8" fmla="*/ 155677 h 6858001"/>
              <a:gd name="connsiteX9" fmla="*/ 9650368 w 9700459"/>
              <a:gd name="connsiteY9" fmla="*/ 310668 h 6858001"/>
              <a:gd name="connsiteX10" fmla="*/ 9627004 w 9700459"/>
              <a:gd name="connsiteY10" fmla="*/ 466344 h 6858001"/>
              <a:gd name="connsiteX11" fmla="*/ 9607001 w 9700459"/>
              <a:gd name="connsiteY11" fmla="*/ 622707 h 6858001"/>
              <a:gd name="connsiteX12" fmla="*/ 9586830 w 9700459"/>
              <a:gd name="connsiteY12" fmla="*/ 778383 h 6858001"/>
              <a:gd name="connsiteX13" fmla="*/ 9568004 w 9700459"/>
              <a:gd name="connsiteY13" fmla="*/ 934746 h 6858001"/>
              <a:gd name="connsiteX14" fmla="*/ 9551868 w 9700459"/>
              <a:gd name="connsiteY14" fmla="*/ 1089051 h 6858001"/>
              <a:gd name="connsiteX15" fmla="*/ 9536572 w 9700459"/>
              <a:gd name="connsiteY15" fmla="*/ 1245413 h 6858001"/>
              <a:gd name="connsiteX16" fmla="*/ 9522620 w 9700459"/>
              <a:gd name="connsiteY16" fmla="*/ 1401090 h 6858001"/>
              <a:gd name="connsiteX17" fmla="*/ 9510518 w 9700459"/>
              <a:gd name="connsiteY17" fmla="*/ 1554023 h 6858001"/>
              <a:gd name="connsiteX18" fmla="*/ 9498415 w 9700459"/>
              <a:gd name="connsiteY18" fmla="*/ 1709014 h 6858001"/>
              <a:gd name="connsiteX19" fmla="*/ 9488330 w 9700459"/>
              <a:gd name="connsiteY19" fmla="*/ 1861947 h 6858001"/>
              <a:gd name="connsiteX20" fmla="*/ 9480430 w 9700459"/>
              <a:gd name="connsiteY20" fmla="*/ 2014881 h 6858001"/>
              <a:gd name="connsiteX21" fmla="*/ 9472193 w 9700459"/>
              <a:gd name="connsiteY21" fmla="*/ 2167128 h 6858001"/>
              <a:gd name="connsiteX22" fmla="*/ 9465302 w 9700459"/>
              <a:gd name="connsiteY22" fmla="*/ 2318004 h 6858001"/>
              <a:gd name="connsiteX23" fmla="*/ 9460427 w 9700459"/>
              <a:gd name="connsiteY23" fmla="*/ 2467509 h 6858001"/>
              <a:gd name="connsiteX24" fmla="*/ 9456225 w 9700459"/>
              <a:gd name="connsiteY24" fmla="*/ 2617013 h 6858001"/>
              <a:gd name="connsiteX25" fmla="*/ 9452191 w 9700459"/>
              <a:gd name="connsiteY25" fmla="*/ 2765146 h 6858001"/>
              <a:gd name="connsiteX26" fmla="*/ 9450342 w 9700459"/>
              <a:gd name="connsiteY26" fmla="*/ 2911221 h 6858001"/>
              <a:gd name="connsiteX27" fmla="*/ 9448325 w 9700459"/>
              <a:gd name="connsiteY27" fmla="*/ 3057297 h 6858001"/>
              <a:gd name="connsiteX28" fmla="*/ 9447316 w 9700459"/>
              <a:gd name="connsiteY28" fmla="*/ 3201315 h 6858001"/>
              <a:gd name="connsiteX29" fmla="*/ 9448325 w 9700459"/>
              <a:gd name="connsiteY29" fmla="*/ 3343961 h 6858001"/>
              <a:gd name="connsiteX30" fmla="*/ 9448325 w 9700459"/>
              <a:gd name="connsiteY30" fmla="*/ 3485236 h 6858001"/>
              <a:gd name="connsiteX31" fmla="*/ 9450342 w 9700459"/>
              <a:gd name="connsiteY31" fmla="*/ 3625139 h 6858001"/>
              <a:gd name="connsiteX32" fmla="*/ 9453367 w 9700459"/>
              <a:gd name="connsiteY32" fmla="*/ 3762299 h 6858001"/>
              <a:gd name="connsiteX33" fmla="*/ 9456225 w 9700459"/>
              <a:gd name="connsiteY33" fmla="*/ 3898087 h 6858001"/>
              <a:gd name="connsiteX34" fmla="*/ 9459419 w 9700459"/>
              <a:gd name="connsiteY34" fmla="*/ 4031133 h 6858001"/>
              <a:gd name="connsiteX35" fmla="*/ 9464293 w 9700459"/>
              <a:gd name="connsiteY35" fmla="*/ 4163492 h 6858001"/>
              <a:gd name="connsiteX36" fmla="*/ 9469504 w 9700459"/>
              <a:gd name="connsiteY36" fmla="*/ 4293793 h 6858001"/>
              <a:gd name="connsiteX37" fmla="*/ 9474210 w 9700459"/>
              <a:gd name="connsiteY37" fmla="*/ 4421352 h 6858001"/>
              <a:gd name="connsiteX38" fmla="*/ 9487490 w 9700459"/>
              <a:gd name="connsiteY38" fmla="*/ 4670298 h 6858001"/>
              <a:gd name="connsiteX39" fmla="*/ 9501609 w 9700459"/>
              <a:gd name="connsiteY39" fmla="*/ 4908956 h 6858001"/>
              <a:gd name="connsiteX40" fmla="*/ 9516401 w 9700459"/>
              <a:gd name="connsiteY40" fmla="*/ 5138013 h 6858001"/>
              <a:gd name="connsiteX41" fmla="*/ 9532706 w 9700459"/>
              <a:gd name="connsiteY41" fmla="*/ 5354726 h 6858001"/>
              <a:gd name="connsiteX42" fmla="*/ 9549683 w 9700459"/>
              <a:gd name="connsiteY42" fmla="*/ 5561838 h 6858001"/>
              <a:gd name="connsiteX43" fmla="*/ 9568004 w 9700459"/>
              <a:gd name="connsiteY43" fmla="*/ 5753862 h 6858001"/>
              <a:gd name="connsiteX44" fmla="*/ 9585990 w 9700459"/>
              <a:gd name="connsiteY44" fmla="*/ 5934227 h 6858001"/>
              <a:gd name="connsiteX45" fmla="*/ 9603975 w 9700459"/>
              <a:gd name="connsiteY45" fmla="*/ 6100191 h 6858001"/>
              <a:gd name="connsiteX46" fmla="*/ 9620952 w 9700459"/>
              <a:gd name="connsiteY46" fmla="*/ 6252438 h 6858001"/>
              <a:gd name="connsiteX47" fmla="*/ 9637089 w 9700459"/>
              <a:gd name="connsiteY47" fmla="*/ 6387541 h 6858001"/>
              <a:gd name="connsiteX48" fmla="*/ 9652385 w 9700459"/>
              <a:gd name="connsiteY48" fmla="*/ 6509613 h 6858001"/>
              <a:gd name="connsiteX49" fmla="*/ 9665160 w 9700459"/>
              <a:gd name="connsiteY49" fmla="*/ 6612483 h 6858001"/>
              <a:gd name="connsiteX50" fmla="*/ 9677262 w 9700459"/>
              <a:gd name="connsiteY50" fmla="*/ 6698894 h 6858001"/>
              <a:gd name="connsiteX51" fmla="*/ 9694576 w 9700459"/>
              <a:gd name="connsiteY51" fmla="*/ 6817538 h 6858001"/>
              <a:gd name="connsiteX52" fmla="*/ 9700459 w 9700459"/>
              <a:gd name="connsiteY52" fmla="*/ 6858000 h 6858001"/>
              <a:gd name="connsiteX53" fmla="*/ 8795105 w 9700459"/>
              <a:gd name="connsiteY53" fmla="*/ 6858000 h 6858001"/>
              <a:gd name="connsiteX54" fmla="*/ 8795105 w 9700459"/>
              <a:gd name="connsiteY54" fmla="*/ 6858001 h 6858001"/>
              <a:gd name="connsiteX55" fmla="*/ 2704541 w 9700459"/>
              <a:gd name="connsiteY55" fmla="*/ 6858001 h 6858001"/>
              <a:gd name="connsiteX56" fmla="*/ 2704541 w 9700459"/>
              <a:gd name="connsiteY56" fmla="*/ 6858000 h 6858001"/>
              <a:gd name="connsiteX57" fmla="*/ 1517015 w 9700459"/>
              <a:gd name="connsiteY57" fmla="*/ 6858000 h 6858001"/>
              <a:gd name="connsiteX58" fmla="*/ 1323975 w 9700459"/>
              <a:gd name="connsiteY58" fmla="*/ 6858000 h 6858001"/>
              <a:gd name="connsiteX59" fmla="*/ 0 w 9700459"/>
              <a:gd name="connsiteY5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9700459" h="6858001">
                <a:moveTo>
                  <a:pt x="0" y="0"/>
                </a:moveTo>
                <a:lnTo>
                  <a:pt x="1323975" y="0"/>
                </a:lnTo>
                <a:lnTo>
                  <a:pt x="1517015" y="0"/>
                </a:lnTo>
                <a:lnTo>
                  <a:pt x="3241265" y="0"/>
                </a:lnTo>
                <a:lnTo>
                  <a:pt x="3241265" y="1"/>
                </a:lnTo>
                <a:lnTo>
                  <a:pt x="8355744" y="1"/>
                </a:lnTo>
                <a:lnTo>
                  <a:pt x="8355744" y="0"/>
                </a:lnTo>
                <a:lnTo>
                  <a:pt x="9699282" y="0"/>
                </a:lnTo>
                <a:lnTo>
                  <a:pt x="9674237" y="155677"/>
                </a:lnTo>
                <a:lnTo>
                  <a:pt x="9650368" y="310668"/>
                </a:lnTo>
                <a:lnTo>
                  <a:pt x="9627004" y="466344"/>
                </a:lnTo>
                <a:lnTo>
                  <a:pt x="9607001" y="622707"/>
                </a:lnTo>
                <a:lnTo>
                  <a:pt x="9586830" y="778383"/>
                </a:lnTo>
                <a:lnTo>
                  <a:pt x="9568004" y="934746"/>
                </a:lnTo>
                <a:lnTo>
                  <a:pt x="9551868" y="1089051"/>
                </a:lnTo>
                <a:lnTo>
                  <a:pt x="9536572" y="1245413"/>
                </a:lnTo>
                <a:lnTo>
                  <a:pt x="9522620" y="1401090"/>
                </a:lnTo>
                <a:lnTo>
                  <a:pt x="9510518" y="1554023"/>
                </a:lnTo>
                <a:lnTo>
                  <a:pt x="9498415" y="1709014"/>
                </a:lnTo>
                <a:lnTo>
                  <a:pt x="9488330" y="1861947"/>
                </a:lnTo>
                <a:lnTo>
                  <a:pt x="9480430" y="2014881"/>
                </a:lnTo>
                <a:lnTo>
                  <a:pt x="9472193" y="2167128"/>
                </a:lnTo>
                <a:lnTo>
                  <a:pt x="9465302" y="2318004"/>
                </a:lnTo>
                <a:lnTo>
                  <a:pt x="9460427" y="2467509"/>
                </a:lnTo>
                <a:lnTo>
                  <a:pt x="9456225" y="2617013"/>
                </a:lnTo>
                <a:lnTo>
                  <a:pt x="9452191" y="2765146"/>
                </a:lnTo>
                <a:lnTo>
                  <a:pt x="9450342" y="2911221"/>
                </a:lnTo>
                <a:lnTo>
                  <a:pt x="9448325" y="3057297"/>
                </a:lnTo>
                <a:lnTo>
                  <a:pt x="9447316" y="3201315"/>
                </a:lnTo>
                <a:lnTo>
                  <a:pt x="9448325" y="3343961"/>
                </a:lnTo>
                <a:lnTo>
                  <a:pt x="9448325" y="3485236"/>
                </a:lnTo>
                <a:lnTo>
                  <a:pt x="9450342" y="3625139"/>
                </a:lnTo>
                <a:lnTo>
                  <a:pt x="9453367" y="3762299"/>
                </a:lnTo>
                <a:lnTo>
                  <a:pt x="9456225" y="3898087"/>
                </a:lnTo>
                <a:lnTo>
                  <a:pt x="9459419" y="4031133"/>
                </a:lnTo>
                <a:lnTo>
                  <a:pt x="9464293" y="4163492"/>
                </a:lnTo>
                <a:lnTo>
                  <a:pt x="9469504" y="4293793"/>
                </a:lnTo>
                <a:lnTo>
                  <a:pt x="9474210" y="4421352"/>
                </a:lnTo>
                <a:lnTo>
                  <a:pt x="9487490" y="4670298"/>
                </a:lnTo>
                <a:lnTo>
                  <a:pt x="9501609" y="4908956"/>
                </a:lnTo>
                <a:lnTo>
                  <a:pt x="9516401" y="5138013"/>
                </a:lnTo>
                <a:lnTo>
                  <a:pt x="9532706" y="5354726"/>
                </a:lnTo>
                <a:lnTo>
                  <a:pt x="9549683" y="5561838"/>
                </a:lnTo>
                <a:lnTo>
                  <a:pt x="9568004" y="5753862"/>
                </a:lnTo>
                <a:lnTo>
                  <a:pt x="9585990" y="5934227"/>
                </a:lnTo>
                <a:lnTo>
                  <a:pt x="9603975" y="6100191"/>
                </a:lnTo>
                <a:lnTo>
                  <a:pt x="9620952" y="6252438"/>
                </a:lnTo>
                <a:lnTo>
                  <a:pt x="9637089" y="6387541"/>
                </a:lnTo>
                <a:lnTo>
                  <a:pt x="9652385" y="6509613"/>
                </a:lnTo>
                <a:lnTo>
                  <a:pt x="9665160" y="6612483"/>
                </a:lnTo>
                <a:lnTo>
                  <a:pt x="9677262" y="6698894"/>
                </a:lnTo>
                <a:lnTo>
                  <a:pt x="9694576" y="6817538"/>
                </a:lnTo>
                <a:lnTo>
                  <a:pt x="9700459" y="6858000"/>
                </a:lnTo>
                <a:lnTo>
                  <a:pt x="8795105" y="6858000"/>
                </a:lnTo>
                <a:lnTo>
                  <a:pt x="8795105" y="6858001"/>
                </a:lnTo>
                <a:lnTo>
                  <a:pt x="2704541" y="6858001"/>
                </a:lnTo>
                <a:lnTo>
                  <a:pt x="2704541" y="6858000"/>
                </a:lnTo>
                <a:lnTo>
                  <a:pt x="1517015" y="6858000"/>
                </a:lnTo>
                <a:lnTo>
                  <a:pt x="1323975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CDFC27A-1EB1-4CD6-84B8-5F5F5C0FEF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8048" y="1434261"/>
            <a:ext cx="7722687" cy="33295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200" b="0" i="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Obrigado a todos !!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B61A74B3-E247-44D4-8C48-FAE8E20564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232093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7AA10E-F7AE-4382-8E95-7B45E1AAB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O Cenário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FD89F39-713D-4696-8B36-22548C127D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A empresa: </a:t>
            </a:r>
            <a:r>
              <a:rPr lang="pt-B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Harbor</a:t>
            </a:r>
            <a: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t-B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solutions</a:t>
            </a:r>
            <a: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é uma empresa de soluções portuárias com foco na logística importação e exportação no mercado de pescados;</a:t>
            </a:r>
          </a:p>
          <a:p>
            <a:endParaRPr lang="pt-BR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pt-BR" dirty="0"/>
              <a:t>Mercado Econômico: </a:t>
            </a:r>
            <a:r>
              <a:rPr lang="pt-BR" sz="1800" dirty="0">
                <a:latin typeface="Calibri" panose="020F0502020204030204" pitchFamily="34" charset="0"/>
                <a:cs typeface="Times New Roman" panose="02020603050405020304" pitchFamily="18" charset="0"/>
              </a:rPr>
              <a:t>O  mercado movimenta milhões de toneladas de peixes por ano, o que gera uma receita de milhões de dólares.</a:t>
            </a:r>
          </a:p>
          <a:p>
            <a:endParaRPr lang="pt-BR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pt-BR" dirty="0"/>
              <a:t>A logística</a:t>
            </a:r>
            <a:r>
              <a:rPr lang="pt-BR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O transporte envolve além dos navios, também uma infraestrutura portuária, e afeta o mercado em geral.</a:t>
            </a:r>
          </a:p>
          <a:p>
            <a:endParaRPr lang="pt-B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pt-BR" dirty="0"/>
              <a:t>Armazenamento:  </a:t>
            </a:r>
            <a:r>
              <a:rPr lang="pt-BR" sz="1800" dirty="0">
                <a:latin typeface="Calibri" panose="020F0502020204030204" pitchFamily="34" charset="0"/>
                <a:cs typeface="Times New Roman" panose="02020603050405020304" pitchFamily="18" charset="0"/>
              </a:rPr>
              <a:t>O armazenamento é feito por contêiner </a:t>
            </a:r>
            <a:r>
              <a:rPr lang="pt-BR" sz="18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Reefers</a:t>
            </a:r>
            <a:r>
              <a:rPr lang="pt-BR" sz="1800" dirty="0">
                <a:latin typeface="Calibri" panose="020F0502020204030204" pitchFamily="34" charset="0"/>
                <a:cs typeface="Times New Roman" panose="02020603050405020304" pitchFamily="18" charset="0"/>
              </a:rPr>
              <a:t>, que é responsável por manter a temperatura interna constante.</a:t>
            </a:r>
          </a:p>
          <a:p>
            <a:endParaRPr lang="pt-B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514073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F4807A-5068-4492-8025-D75F320E90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7A408CC-3DF8-49E5-8F3C-A3BF864E63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00837" y="1325880"/>
            <a:ext cx="3543464" cy="3066507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pt-BR" sz="3000" b="1" dirty="0">
                <a:solidFill>
                  <a:srgbClr val="EBEBEB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Controle de temperatura nos transportes marítimos com foco no peixes polaca e panga.</a:t>
            </a:r>
            <a:br>
              <a:rPr lang="pt-BR" sz="3000" dirty="0">
                <a:solidFill>
                  <a:srgbClr val="EBEBEB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endParaRPr lang="pt-BR" sz="3000" dirty="0">
              <a:solidFill>
                <a:srgbClr val="EBEBE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Freeform 36">
            <a:extLst>
              <a:ext uri="{FF2B5EF4-FFF2-40B4-BE49-F238E27FC236}">
                <a16:creationId xmlns:a16="http://schemas.microsoft.com/office/drawing/2014/main" id="{B24996F8-180C-4DCB-8A26-DFA336CDE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13666" y="0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m 3" descr="Barco na água com cidade ao fundo&#10;&#10;Descrição gerada automaticamente">
            <a:extLst>
              <a:ext uri="{FF2B5EF4-FFF2-40B4-BE49-F238E27FC236}">
                <a16:creationId xmlns:a16="http://schemas.microsoft.com/office/drawing/2014/main" id="{6D79095E-F57A-45BB-A5F9-6FB76DC246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5222" b="1"/>
          <a:stretch/>
        </p:blipFill>
        <p:spPr>
          <a:xfrm>
            <a:off x="20" y="10"/>
            <a:ext cx="7759920" cy="6857991"/>
          </a:xfrm>
          <a:custGeom>
            <a:avLst/>
            <a:gdLst/>
            <a:ahLst/>
            <a:cxnLst/>
            <a:rect l="l" t="t" r="r" b="b"/>
            <a:pathLst>
              <a:path w="7759940" h="6858001">
                <a:moveTo>
                  <a:pt x="0" y="0"/>
                </a:moveTo>
                <a:lnTo>
                  <a:pt x="1296537" y="0"/>
                </a:lnTo>
                <a:lnTo>
                  <a:pt x="1296537" y="1"/>
                </a:lnTo>
                <a:lnTo>
                  <a:pt x="6415225" y="1"/>
                </a:lnTo>
                <a:lnTo>
                  <a:pt x="6415225" y="0"/>
                </a:lnTo>
                <a:lnTo>
                  <a:pt x="7758763" y="0"/>
                </a:lnTo>
                <a:lnTo>
                  <a:pt x="7733718" y="155677"/>
                </a:lnTo>
                <a:lnTo>
                  <a:pt x="7709849" y="310668"/>
                </a:lnTo>
                <a:lnTo>
                  <a:pt x="7686485" y="466344"/>
                </a:lnTo>
                <a:lnTo>
                  <a:pt x="7666482" y="622707"/>
                </a:lnTo>
                <a:lnTo>
                  <a:pt x="7646311" y="778383"/>
                </a:lnTo>
                <a:lnTo>
                  <a:pt x="7627485" y="934746"/>
                </a:lnTo>
                <a:lnTo>
                  <a:pt x="7611349" y="1089051"/>
                </a:lnTo>
                <a:lnTo>
                  <a:pt x="7596053" y="1245413"/>
                </a:lnTo>
                <a:lnTo>
                  <a:pt x="7582101" y="1401090"/>
                </a:lnTo>
                <a:lnTo>
                  <a:pt x="7569999" y="1554023"/>
                </a:lnTo>
                <a:lnTo>
                  <a:pt x="7557896" y="1709014"/>
                </a:lnTo>
                <a:lnTo>
                  <a:pt x="7547811" y="1861947"/>
                </a:lnTo>
                <a:lnTo>
                  <a:pt x="7539911" y="2014881"/>
                </a:lnTo>
                <a:lnTo>
                  <a:pt x="7531674" y="2167128"/>
                </a:lnTo>
                <a:lnTo>
                  <a:pt x="7524783" y="2318004"/>
                </a:lnTo>
                <a:lnTo>
                  <a:pt x="7519908" y="2467509"/>
                </a:lnTo>
                <a:lnTo>
                  <a:pt x="7515706" y="2617013"/>
                </a:lnTo>
                <a:lnTo>
                  <a:pt x="7511672" y="2765146"/>
                </a:lnTo>
                <a:lnTo>
                  <a:pt x="7509823" y="2911221"/>
                </a:lnTo>
                <a:lnTo>
                  <a:pt x="7507806" y="3057297"/>
                </a:lnTo>
                <a:lnTo>
                  <a:pt x="7506797" y="3201315"/>
                </a:lnTo>
                <a:lnTo>
                  <a:pt x="7507806" y="3343961"/>
                </a:lnTo>
                <a:lnTo>
                  <a:pt x="7507806" y="3485236"/>
                </a:lnTo>
                <a:lnTo>
                  <a:pt x="7509823" y="3625139"/>
                </a:lnTo>
                <a:lnTo>
                  <a:pt x="7512848" y="3762299"/>
                </a:lnTo>
                <a:lnTo>
                  <a:pt x="7515706" y="3898087"/>
                </a:lnTo>
                <a:lnTo>
                  <a:pt x="7518900" y="4031133"/>
                </a:lnTo>
                <a:lnTo>
                  <a:pt x="7523774" y="4163492"/>
                </a:lnTo>
                <a:lnTo>
                  <a:pt x="7528985" y="4293793"/>
                </a:lnTo>
                <a:lnTo>
                  <a:pt x="7533691" y="4421352"/>
                </a:lnTo>
                <a:lnTo>
                  <a:pt x="7546971" y="4670298"/>
                </a:lnTo>
                <a:lnTo>
                  <a:pt x="7561090" y="4908956"/>
                </a:lnTo>
                <a:lnTo>
                  <a:pt x="7575882" y="5138013"/>
                </a:lnTo>
                <a:lnTo>
                  <a:pt x="7592187" y="5354726"/>
                </a:lnTo>
                <a:lnTo>
                  <a:pt x="7609164" y="5561838"/>
                </a:lnTo>
                <a:lnTo>
                  <a:pt x="7627485" y="5753862"/>
                </a:lnTo>
                <a:lnTo>
                  <a:pt x="7645471" y="5934227"/>
                </a:lnTo>
                <a:lnTo>
                  <a:pt x="7663456" y="6100191"/>
                </a:lnTo>
                <a:lnTo>
                  <a:pt x="7680433" y="6252438"/>
                </a:lnTo>
                <a:lnTo>
                  <a:pt x="7696570" y="6387541"/>
                </a:lnTo>
                <a:lnTo>
                  <a:pt x="7711866" y="6509613"/>
                </a:lnTo>
                <a:lnTo>
                  <a:pt x="7724641" y="6612483"/>
                </a:lnTo>
                <a:lnTo>
                  <a:pt x="7736743" y="6698894"/>
                </a:lnTo>
                <a:lnTo>
                  <a:pt x="7754057" y="6817538"/>
                </a:lnTo>
                <a:lnTo>
                  <a:pt x="7759940" y="6858000"/>
                </a:lnTo>
                <a:lnTo>
                  <a:pt x="6854586" y="6858000"/>
                </a:lnTo>
                <a:lnTo>
                  <a:pt x="6854586" y="6858001"/>
                </a:lnTo>
                <a:lnTo>
                  <a:pt x="764022" y="6858001"/>
                </a:lnTo>
                <a:lnTo>
                  <a:pt x="76402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6" name="Rectangle 12">
            <a:extLst>
              <a:ext uri="{FF2B5EF4-FFF2-40B4-BE49-F238E27FC236}">
                <a16:creationId xmlns:a16="http://schemas.microsoft.com/office/drawing/2014/main" id="{630182B0-3559-41D5-9EBC-0BD86BEDA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6099196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Rectangle 136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4D21E44-03EE-4463-B92D-698223F807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1" y="629266"/>
            <a:ext cx="4166510" cy="1622321"/>
          </a:xfrm>
        </p:spPr>
        <p:txBody>
          <a:bodyPr>
            <a:normAutofit/>
          </a:bodyPr>
          <a:lstStyle/>
          <a:p>
            <a:r>
              <a:rPr lang="pt-BR">
                <a:solidFill>
                  <a:srgbClr val="EBEBEB"/>
                </a:solidFill>
              </a:rPr>
              <a:t>Desafio:</a:t>
            </a:r>
          </a:p>
        </p:txBody>
      </p:sp>
      <p:sp>
        <p:nvSpPr>
          <p:cNvPr id="139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1" name="Freeform: Shape 140">
            <a:extLst>
              <a:ext uri="{FF2B5EF4-FFF2-40B4-BE49-F238E27FC236}">
                <a16:creationId xmlns:a16="http://schemas.microsoft.com/office/drawing/2014/main" id="{70151CB7-E7DE-4917-B831-01DF9CE01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270819" y="-63600"/>
            <a:ext cx="6858001" cy="6985200"/>
          </a:xfrm>
          <a:custGeom>
            <a:avLst/>
            <a:gdLst>
              <a:gd name="connsiteX0" fmla="*/ 6858001 w 6858001"/>
              <a:gd name="connsiteY0" fmla="*/ 1177 h 6985200"/>
              <a:gd name="connsiteX1" fmla="*/ 6858001 w 6858001"/>
              <a:gd name="connsiteY1" fmla="*/ 1344715 h 6985200"/>
              <a:gd name="connsiteX2" fmla="*/ 6858000 w 6858001"/>
              <a:gd name="connsiteY2" fmla="*/ 1344715 h 6985200"/>
              <a:gd name="connsiteX3" fmla="*/ 6858000 w 6858001"/>
              <a:gd name="connsiteY3" fmla="*/ 6985200 h 6985200"/>
              <a:gd name="connsiteX4" fmla="*/ 0 w 6858001"/>
              <a:gd name="connsiteY4" fmla="*/ 6985199 h 6985200"/>
              <a:gd name="connsiteX5" fmla="*/ 0 w 6858001"/>
              <a:gd name="connsiteY5" fmla="*/ 886772 h 6985200"/>
              <a:gd name="connsiteX6" fmla="*/ 1 w 6858001"/>
              <a:gd name="connsiteY6" fmla="*/ 886772 h 6985200"/>
              <a:gd name="connsiteX7" fmla="*/ 1 w 6858001"/>
              <a:gd name="connsiteY7" fmla="*/ 0 h 6985200"/>
              <a:gd name="connsiteX8" fmla="*/ 40463 w 6858001"/>
              <a:gd name="connsiteY8" fmla="*/ 5883 h 6985200"/>
              <a:gd name="connsiteX9" fmla="*/ 159107 w 6858001"/>
              <a:gd name="connsiteY9" fmla="*/ 23196 h 6985200"/>
              <a:gd name="connsiteX10" fmla="*/ 245518 w 6858001"/>
              <a:gd name="connsiteY10" fmla="*/ 35299 h 6985200"/>
              <a:gd name="connsiteX11" fmla="*/ 348388 w 6858001"/>
              <a:gd name="connsiteY11" fmla="*/ 48073 h 6985200"/>
              <a:gd name="connsiteX12" fmla="*/ 470460 w 6858001"/>
              <a:gd name="connsiteY12" fmla="*/ 63369 h 6985200"/>
              <a:gd name="connsiteX13" fmla="*/ 605563 w 6858001"/>
              <a:gd name="connsiteY13" fmla="*/ 79506 h 6985200"/>
              <a:gd name="connsiteX14" fmla="*/ 757810 w 6858001"/>
              <a:gd name="connsiteY14" fmla="*/ 96483 h 6985200"/>
              <a:gd name="connsiteX15" fmla="*/ 923774 w 6858001"/>
              <a:gd name="connsiteY15" fmla="*/ 114469 h 6985200"/>
              <a:gd name="connsiteX16" fmla="*/ 1104139 w 6858001"/>
              <a:gd name="connsiteY16" fmla="*/ 132454 h 6985200"/>
              <a:gd name="connsiteX17" fmla="*/ 1296163 w 6858001"/>
              <a:gd name="connsiteY17" fmla="*/ 150776 h 6985200"/>
              <a:gd name="connsiteX18" fmla="*/ 1503275 w 6858001"/>
              <a:gd name="connsiteY18" fmla="*/ 167753 h 6985200"/>
              <a:gd name="connsiteX19" fmla="*/ 1719988 w 6858001"/>
              <a:gd name="connsiteY19" fmla="*/ 184058 h 6985200"/>
              <a:gd name="connsiteX20" fmla="*/ 1949045 w 6858001"/>
              <a:gd name="connsiteY20" fmla="*/ 198849 h 6985200"/>
              <a:gd name="connsiteX21" fmla="*/ 2187703 w 6858001"/>
              <a:gd name="connsiteY21" fmla="*/ 212969 h 6985200"/>
              <a:gd name="connsiteX22" fmla="*/ 2436649 w 6858001"/>
              <a:gd name="connsiteY22" fmla="*/ 226248 h 6985200"/>
              <a:gd name="connsiteX23" fmla="*/ 2564208 w 6858001"/>
              <a:gd name="connsiteY23" fmla="*/ 230955 h 6985200"/>
              <a:gd name="connsiteX24" fmla="*/ 2694509 w 6858001"/>
              <a:gd name="connsiteY24" fmla="*/ 236165 h 6985200"/>
              <a:gd name="connsiteX25" fmla="*/ 2826869 w 6858001"/>
              <a:gd name="connsiteY25" fmla="*/ 241040 h 6985200"/>
              <a:gd name="connsiteX26" fmla="*/ 2959914 w 6858001"/>
              <a:gd name="connsiteY26" fmla="*/ 244234 h 6985200"/>
              <a:gd name="connsiteX27" fmla="*/ 3095702 w 6858001"/>
              <a:gd name="connsiteY27" fmla="*/ 247091 h 6985200"/>
              <a:gd name="connsiteX28" fmla="*/ 3232862 w 6858001"/>
              <a:gd name="connsiteY28" fmla="*/ 250117 h 6985200"/>
              <a:gd name="connsiteX29" fmla="*/ 3372766 w 6858001"/>
              <a:gd name="connsiteY29" fmla="*/ 252134 h 6985200"/>
              <a:gd name="connsiteX30" fmla="*/ 3514040 w 6858001"/>
              <a:gd name="connsiteY30" fmla="*/ 252134 h 6985200"/>
              <a:gd name="connsiteX31" fmla="*/ 3656686 w 6858001"/>
              <a:gd name="connsiteY31" fmla="*/ 253142 h 6985200"/>
              <a:gd name="connsiteX32" fmla="*/ 3800705 w 6858001"/>
              <a:gd name="connsiteY32" fmla="*/ 252134 h 6985200"/>
              <a:gd name="connsiteX33" fmla="*/ 3946780 w 6858001"/>
              <a:gd name="connsiteY33" fmla="*/ 250117 h 6985200"/>
              <a:gd name="connsiteX34" fmla="*/ 4092856 w 6858001"/>
              <a:gd name="connsiteY34" fmla="*/ 248268 h 6985200"/>
              <a:gd name="connsiteX35" fmla="*/ 4240988 w 6858001"/>
              <a:gd name="connsiteY35" fmla="*/ 244234 h 6985200"/>
              <a:gd name="connsiteX36" fmla="*/ 4390492 w 6858001"/>
              <a:gd name="connsiteY36" fmla="*/ 240032 h 6985200"/>
              <a:gd name="connsiteX37" fmla="*/ 4539997 w 6858001"/>
              <a:gd name="connsiteY37" fmla="*/ 235157 h 6985200"/>
              <a:gd name="connsiteX38" fmla="*/ 4690873 w 6858001"/>
              <a:gd name="connsiteY38" fmla="*/ 228266 h 6985200"/>
              <a:gd name="connsiteX39" fmla="*/ 4843120 w 6858001"/>
              <a:gd name="connsiteY39" fmla="*/ 220029 h 6985200"/>
              <a:gd name="connsiteX40" fmla="*/ 4996054 w 6858001"/>
              <a:gd name="connsiteY40" fmla="*/ 212129 h 6985200"/>
              <a:gd name="connsiteX41" fmla="*/ 5148987 w 6858001"/>
              <a:gd name="connsiteY41" fmla="*/ 202044 h 6985200"/>
              <a:gd name="connsiteX42" fmla="*/ 5303978 w 6858001"/>
              <a:gd name="connsiteY42" fmla="*/ 189941 h 6985200"/>
              <a:gd name="connsiteX43" fmla="*/ 5456911 w 6858001"/>
              <a:gd name="connsiteY43" fmla="*/ 177839 h 6985200"/>
              <a:gd name="connsiteX44" fmla="*/ 5612588 w 6858001"/>
              <a:gd name="connsiteY44" fmla="*/ 163887 h 6985200"/>
              <a:gd name="connsiteX45" fmla="*/ 5768950 w 6858001"/>
              <a:gd name="connsiteY45" fmla="*/ 148591 h 6985200"/>
              <a:gd name="connsiteX46" fmla="*/ 5923255 w 6858001"/>
              <a:gd name="connsiteY46" fmla="*/ 132455 h 6985200"/>
              <a:gd name="connsiteX47" fmla="*/ 6079618 w 6858001"/>
              <a:gd name="connsiteY47" fmla="*/ 113629 h 6985200"/>
              <a:gd name="connsiteX48" fmla="*/ 6235294 w 6858001"/>
              <a:gd name="connsiteY48" fmla="*/ 93458 h 6985200"/>
              <a:gd name="connsiteX49" fmla="*/ 6391657 w 6858001"/>
              <a:gd name="connsiteY49" fmla="*/ 73455 h 6985200"/>
              <a:gd name="connsiteX50" fmla="*/ 6547333 w 6858001"/>
              <a:gd name="connsiteY50" fmla="*/ 50091 h 6985200"/>
              <a:gd name="connsiteX51" fmla="*/ 6702324 w 6858001"/>
              <a:gd name="connsiteY51" fmla="*/ 26222 h 698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6985200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6985200"/>
                </a:lnTo>
                <a:lnTo>
                  <a:pt x="0" y="6985199"/>
                </a:lnTo>
                <a:lnTo>
                  <a:pt x="0" y="886772"/>
                </a:lnTo>
                <a:lnTo>
                  <a:pt x="1" y="886772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pic>
        <p:nvPicPr>
          <p:cNvPr id="1026" name="Picture 2" descr="Ponte iluminada sobre a água&#10;&#10;Descrição gerada automaticamente">
            <a:extLst>
              <a:ext uri="{FF2B5EF4-FFF2-40B4-BE49-F238E27FC236}">
                <a16:creationId xmlns:a16="http://schemas.microsoft.com/office/drawing/2014/main" id="{69341BE3-3490-4882-893F-1A6CC5E003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 bwMode="auto">
          <a:xfrm>
            <a:off x="6093992" y="1896217"/>
            <a:ext cx="5449889" cy="3065562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3" name="Rectangle 142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36105D7-E45D-4A73-9FBD-0BE19BF6BA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4166509" cy="3785419"/>
          </a:xfrm>
        </p:spPr>
        <p:txBody>
          <a:bodyPr>
            <a:normAutofit/>
          </a:bodyPr>
          <a:lstStyle/>
          <a:p>
            <a:r>
              <a:rPr lang="pt-BR" b="1" dirty="0">
                <a:solidFill>
                  <a:srgbClr val="EBEBEB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Demora na coleta de informações;</a:t>
            </a:r>
          </a:p>
          <a:p>
            <a:endParaRPr lang="pt-BR" b="1" dirty="0">
              <a:solidFill>
                <a:srgbClr val="EBEBEB"/>
              </a:solidFill>
              <a:latin typeface="Arial" panose="020B0604020202020204" pitchFamily="34" charset="0"/>
              <a:ea typeface="Calibri" panose="020F0502020204030204" pitchFamily="34" charset="0"/>
            </a:endParaRPr>
          </a:p>
          <a:p>
            <a:r>
              <a:rPr lang="pt-BR" b="1" dirty="0">
                <a:solidFill>
                  <a:srgbClr val="EBEBEB"/>
                </a:solidFill>
                <a:latin typeface="Arial" panose="020B0604020202020204" pitchFamily="34" charset="0"/>
              </a:rPr>
              <a:t>Processo burocrático(fiscalização);</a:t>
            </a:r>
          </a:p>
          <a:p>
            <a:endParaRPr lang="pt-BR" b="1" dirty="0">
              <a:solidFill>
                <a:srgbClr val="EBEBEB"/>
              </a:solidFill>
              <a:latin typeface="Arial" panose="020B0604020202020204" pitchFamily="34" charset="0"/>
            </a:endParaRPr>
          </a:p>
          <a:p>
            <a:r>
              <a:rPr lang="pt-BR" b="1" dirty="0">
                <a:solidFill>
                  <a:srgbClr val="EBEBEB"/>
                </a:solidFill>
                <a:latin typeface="Arial" panose="020B0604020202020204" pitchFamily="34" charset="0"/>
              </a:rPr>
              <a:t>Demora para atracar no porto;</a:t>
            </a:r>
          </a:p>
          <a:p>
            <a:endParaRPr lang="pt-BR" b="1" dirty="0">
              <a:solidFill>
                <a:srgbClr val="EBEBEB"/>
              </a:solidFill>
              <a:effectLst/>
              <a:latin typeface="Arial" panose="020B0604020202020204" pitchFamily="34" charset="0"/>
              <a:ea typeface="Calibri" panose="020F0502020204030204" pitchFamily="34" charset="0"/>
            </a:endParaRPr>
          </a:p>
          <a:p>
            <a:endParaRPr lang="pt-BR" b="1" dirty="0">
              <a:solidFill>
                <a:srgbClr val="EBEBEB"/>
              </a:solidFill>
              <a:latin typeface="Arial" panose="020B0604020202020204" pitchFamily="34" charset="0"/>
            </a:endParaRPr>
          </a:p>
          <a:p>
            <a:endParaRPr lang="pt-BR" b="1" dirty="0">
              <a:solidFill>
                <a:srgbClr val="EBEBEB"/>
              </a:solidFill>
              <a:latin typeface="Arial" panose="020B0604020202020204" pitchFamily="34" charset="0"/>
            </a:endParaRPr>
          </a:p>
          <a:p>
            <a:endParaRPr lang="pt-BR" b="1" dirty="0">
              <a:solidFill>
                <a:srgbClr val="EBEBEB"/>
              </a:solidFill>
              <a:latin typeface="Arial" panose="020B0604020202020204" pitchFamily="34" charset="0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C94DB99B-CD35-41AE-AD7C-644000C46FC6}"/>
              </a:ext>
            </a:extLst>
          </p:cNvPr>
          <p:cNvSpPr txBox="1"/>
          <p:nvPr/>
        </p:nvSpPr>
        <p:spPr>
          <a:xfrm>
            <a:off x="1283515" y="3429000"/>
            <a:ext cx="8833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366764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FAC995-9B02-4C06-A511-B4B939CC4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Solução: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F3D7A5F-2B7F-423F-B10A-DEF5640F96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Sensores que monitoram a mercadoria;</a:t>
            </a:r>
          </a:p>
          <a:p>
            <a:endParaRPr lang="pt-BR" dirty="0"/>
          </a:p>
          <a:p>
            <a:pPr marL="0" indent="0">
              <a:buNone/>
            </a:pPr>
            <a:endParaRPr lang="pt-BR" dirty="0"/>
          </a:p>
          <a:p>
            <a:r>
              <a:rPr lang="pt-BR" dirty="0"/>
              <a:t>Software para acompanhar o monitoramento;</a:t>
            </a:r>
          </a:p>
          <a:p>
            <a:pPr marL="0" indent="0">
              <a:buNone/>
            </a:pPr>
            <a:r>
              <a:rPr lang="pt-BR" dirty="0"/>
              <a:t>	* Acesso a um dashboard com informações em tempo real.</a:t>
            </a:r>
          </a:p>
          <a:p>
            <a:pPr marL="0" indent="0">
              <a:buNone/>
            </a:pPr>
            <a:r>
              <a:rPr lang="pt-BR" dirty="0"/>
              <a:t>	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911951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FAC995-9B02-4C06-A511-B4B939CC48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7213" y="-16177"/>
            <a:ext cx="3489168" cy="434209"/>
          </a:xfrm>
        </p:spPr>
        <p:txBody>
          <a:bodyPr/>
          <a:lstStyle/>
          <a:p>
            <a:r>
              <a:rPr lang="pt-BR" sz="2400" b="1" dirty="0"/>
              <a:t>Desenho de Solução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F3D7A5F-2B7F-423F-B10A-DEF5640F96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</p:txBody>
      </p:sp>
      <p:pic>
        <p:nvPicPr>
          <p:cNvPr id="5" name="Imagem 4" descr="Uma imagem contendo placar, cerca&#10;&#10;Descrição gerada automaticamente">
            <a:extLst>
              <a:ext uri="{FF2B5EF4-FFF2-40B4-BE49-F238E27FC236}">
                <a16:creationId xmlns:a16="http://schemas.microsoft.com/office/drawing/2014/main" id="{FDC788BF-0EFF-4E47-AA3D-B8265D3170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363" y="391925"/>
            <a:ext cx="2778711" cy="1607169"/>
          </a:xfrm>
          <a:prstGeom prst="rect">
            <a:avLst/>
          </a:prstGeom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AD56552D-D5A7-4B37-9261-F81F0E3EC8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0313" y="423266"/>
            <a:ext cx="2112536" cy="1314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00E6A089-72EA-451F-83EC-EF4C913AAB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9173" y="609601"/>
            <a:ext cx="2096639" cy="1212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A3FB3D79-6C7E-43EF-82B9-65B279A8FC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4255" y="3910608"/>
            <a:ext cx="3831557" cy="2148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E7296E33-04A3-460E-843F-9DA4DA4644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6423" y="4159005"/>
            <a:ext cx="1900032" cy="1900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Seta: para a Direita 16">
            <a:extLst>
              <a:ext uri="{FF2B5EF4-FFF2-40B4-BE49-F238E27FC236}">
                <a16:creationId xmlns:a16="http://schemas.microsoft.com/office/drawing/2014/main" id="{E69013A5-C262-43E3-A9AA-018FE5AC302E}"/>
              </a:ext>
            </a:extLst>
          </p:cNvPr>
          <p:cNvSpPr/>
          <p:nvPr/>
        </p:nvSpPr>
        <p:spPr>
          <a:xfrm>
            <a:off x="0" y="2259707"/>
            <a:ext cx="10315852" cy="266093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9" name="Seta: em Forma de U 18">
            <a:extLst>
              <a:ext uri="{FF2B5EF4-FFF2-40B4-BE49-F238E27FC236}">
                <a16:creationId xmlns:a16="http://schemas.microsoft.com/office/drawing/2014/main" id="{2F215AE8-937E-4611-AC8D-B3DDC6EC959F}"/>
              </a:ext>
            </a:extLst>
          </p:cNvPr>
          <p:cNvSpPr/>
          <p:nvPr/>
        </p:nvSpPr>
        <p:spPr>
          <a:xfrm rot="5400000">
            <a:off x="8726496" y="4125364"/>
            <a:ext cx="4195482" cy="549913"/>
          </a:xfrm>
          <a:prstGeom prst="utur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1" name="Seta: para a Direita 20">
            <a:extLst>
              <a:ext uri="{FF2B5EF4-FFF2-40B4-BE49-F238E27FC236}">
                <a16:creationId xmlns:a16="http://schemas.microsoft.com/office/drawing/2014/main" id="{39F91797-29D0-4E62-BCAD-3F6A29401C7B}"/>
              </a:ext>
            </a:extLst>
          </p:cNvPr>
          <p:cNvSpPr/>
          <p:nvPr/>
        </p:nvSpPr>
        <p:spPr>
          <a:xfrm rot="10800000">
            <a:off x="4373987" y="6269879"/>
            <a:ext cx="6116936" cy="266093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9504C8C7-BF4A-4235-81B8-0DC62DBD9368}"/>
              </a:ext>
            </a:extLst>
          </p:cNvPr>
          <p:cNvSpPr txBox="1"/>
          <p:nvPr/>
        </p:nvSpPr>
        <p:spPr>
          <a:xfrm>
            <a:off x="-257055" y="1681011"/>
            <a:ext cx="381375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200" b="1" dirty="0">
                <a:latin typeface="Avenir Next LT Pro" panose="020B0504020202020204" pitchFamily="34" charset="0"/>
              </a:rPr>
              <a:t>Sensores monitoram a temperatura nos containers 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6DEA45BD-1338-4EB0-A0B3-5D0B99D20AC8}"/>
              </a:ext>
            </a:extLst>
          </p:cNvPr>
          <p:cNvSpPr txBox="1"/>
          <p:nvPr/>
        </p:nvSpPr>
        <p:spPr>
          <a:xfrm>
            <a:off x="3902031" y="1802840"/>
            <a:ext cx="33491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200" b="1" dirty="0">
                <a:latin typeface="Avenir Next LT Pro" panose="020B0504020202020204" pitchFamily="34" charset="0"/>
              </a:rPr>
              <a:t>O software irá disponibilizar essas informações para o cliente</a:t>
            </a: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48E6B923-A90C-41C3-B9B3-C762B0A66C39}"/>
              </a:ext>
            </a:extLst>
          </p:cNvPr>
          <p:cNvSpPr txBox="1"/>
          <p:nvPr/>
        </p:nvSpPr>
        <p:spPr>
          <a:xfrm>
            <a:off x="7767595" y="1773793"/>
            <a:ext cx="346673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100" b="1" dirty="0">
                <a:latin typeface="Avenir Next LT Pro" panose="020B0504020202020204" pitchFamily="34" charset="0"/>
              </a:rPr>
              <a:t>O cliente poderá tomar uma decisão sobre o conteúdo dos containers</a:t>
            </a: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9706F460-592D-4F42-8DC8-0FA7E50BCE3C}"/>
              </a:ext>
            </a:extLst>
          </p:cNvPr>
          <p:cNvSpPr txBox="1"/>
          <p:nvPr/>
        </p:nvSpPr>
        <p:spPr>
          <a:xfrm>
            <a:off x="7286278" y="5864317"/>
            <a:ext cx="224161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200" b="1" dirty="0">
                <a:latin typeface="Avenir Next LT Pro" panose="020B0504020202020204" pitchFamily="34" charset="0"/>
              </a:rPr>
              <a:t>Diminuindo o tempo gasto</a:t>
            </a: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0428C96F-96A1-486E-BA29-5868B50074DB}"/>
              </a:ext>
            </a:extLst>
          </p:cNvPr>
          <p:cNvSpPr txBox="1"/>
          <p:nvPr/>
        </p:nvSpPr>
        <p:spPr>
          <a:xfrm>
            <a:off x="203644" y="6158298"/>
            <a:ext cx="36709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 b="1" dirty="0">
                <a:latin typeface="Avenir Next LT Pro" panose="020B0504020202020204" pitchFamily="34" charset="0"/>
              </a:rPr>
              <a:t>Reduzindo custos, e aumentando lucros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BF66DD1F-2234-4F92-91CD-71D2B6EEB0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4190" y="31842"/>
            <a:ext cx="1413751" cy="817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88612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E9132D-64C6-40AE-8D9D-5D7B514FB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Backlog do projeto: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6CA17215-BB89-4B7A-982A-6F438DFAF6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9083" y="1677675"/>
            <a:ext cx="6453834" cy="4727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9183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44A7C97-FEA9-4540-87A3-335169CBF4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0001" y="444329"/>
            <a:ext cx="9404723" cy="1400530"/>
          </a:xfrm>
        </p:spPr>
        <p:txBody>
          <a:bodyPr/>
          <a:lstStyle/>
          <a:p>
            <a:pPr algn="ctr"/>
            <a:r>
              <a:rPr lang="pt-BR" dirty="0"/>
              <a:t>Site Institucional</a:t>
            </a:r>
          </a:p>
        </p:txBody>
      </p:sp>
      <p:pic>
        <p:nvPicPr>
          <p:cNvPr id="4" name="Espaço Reservado para Conteúdo 3">
            <a:extLst>
              <a:ext uri="{FF2B5EF4-FFF2-40B4-BE49-F238E27FC236}">
                <a16:creationId xmlns:a16="http://schemas.microsoft.com/office/drawing/2014/main" id="{2DEF670F-51C9-4F67-86FA-D3C0063B58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5192" y="1998140"/>
            <a:ext cx="3097764" cy="4757223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422DC3BE-4409-4717-9229-DCF825C7B8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0704" y="3735232"/>
            <a:ext cx="3461660" cy="3020131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12413D93-6239-49CD-9926-5E61C5DB43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2956" y="4118994"/>
            <a:ext cx="4677748" cy="2636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9688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087C97C-9A94-4568-AEFD-BF9D929B8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Principal cliente: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37196CD-C718-4D81-9ABC-12D1449A2C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sz="1800" b="1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Empresas de transporte marítimo.</a:t>
            </a:r>
            <a:endParaRPr lang="pt-BR" sz="1800" b="1" dirty="0">
              <a:latin typeface="Arial" panose="020B0604020202020204" pitchFamily="34" charset="0"/>
            </a:endParaRPr>
          </a:p>
          <a:p>
            <a:r>
              <a:rPr lang="pt-BR" sz="1800" b="1" dirty="0">
                <a:latin typeface="Arial" panose="020B0604020202020204" pitchFamily="34" charset="0"/>
              </a:rPr>
              <a:t>Com os sensores de temperatura o ganho para as empresas vem através de economia em alguns fatores:</a:t>
            </a:r>
          </a:p>
          <a:p>
            <a:endParaRPr lang="pt-BR" sz="1800" b="1" dirty="0">
              <a:latin typeface="Arial" panose="020B0604020202020204" pitchFamily="34" charset="0"/>
            </a:endParaRPr>
          </a:p>
          <a:p>
            <a:pPr lvl="2"/>
            <a:r>
              <a:rPr lang="pt-BR" b="1" dirty="0">
                <a:latin typeface="Arial" panose="020B0604020202020204" pitchFamily="34" charset="0"/>
              </a:rPr>
              <a:t>- Tempo de espera  para atracar;</a:t>
            </a:r>
          </a:p>
          <a:p>
            <a:pPr lvl="2"/>
            <a:r>
              <a:rPr lang="pt-BR" b="1" dirty="0">
                <a:latin typeface="Arial" panose="020B0604020202020204" pitchFamily="34" charset="0"/>
              </a:rPr>
              <a:t>- Tempo quando atracado;</a:t>
            </a:r>
          </a:p>
          <a:p>
            <a:pPr lvl="2"/>
            <a:r>
              <a:rPr lang="pt-BR" b="1" dirty="0">
                <a:latin typeface="Arial" panose="020B0604020202020204" pitchFamily="34" charset="0"/>
              </a:rPr>
              <a:t>- Economia de Combustível;</a:t>
            </a:r>
          </a:p>
        </p:txBody>
      </p:sp>
    </p:spTree>
    <p:extLst>
      <p:ext uri="{BB962C8B-B14F-4D97-AF65-F5344CB8AC3E}">
        <p14:creationId xmlns:p14="http://schemas.microsoft.com/office/powerpoint/2010/main" val="107924788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Íon">
  <a:themeElements>
    <a:clrScheme name="Í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Í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Í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</TotalTime>
  <Words>320</Words>
  <Application>Microsoft Office PowerPoint</Application>
  <PresentationFormat>Widescreen</PresentationFormat>
  <Paragraphs>64</Paragraphs>
  <Slides>15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15</vt:i4>
      </vt:variant>
    </vt:vector>
  </HeadingPairs>
  <TitlesOfParts>
    <vt:vector size="21" baseType="lpstr">
      <vt:lpstr>Arial</vt:lpstr>
      <vt:lpstr>Avenir Next LT Pro</vt:lpstr>
      <vt:lpstr>Calibri</vt:lpstr>
      <vt:lpstr>Century Gothic</vt:lpstr>
      <vt:lpstr>Wingdings 3</vt:lpstr>
      <vt:lpstr>Íon</vt:lpstr>
      <vt:lpstr>Apresentação do PowerPoint</vt:lpstr>
      <vt:lpstr>O Cenário</vt:lpstr>
      <vt:lpstr>Controle de temperatura nos transportes marítimos com foco no peixes polaca e panga. </vt:lpstr>
      <vt:lpstr>Desafio:</vt:lpstr>
      <vt:lpstr>Solução:</vt:lpstr>
      <vt:lpstr>Desenho de Solução</vt:lpstr>
      <vt:lpstr>Backlog do projeto:</vt:lpstr>
      <vt:lpstr>Site Institucional</vt:lpstr>
      <vt:lpstr>Principal cliente:</vt:lpstr>
      <vt:lpstr>Vantagens Econômicas:</vt:lpstr>
      <vt:lpstr>Simulador Financeiro:</vt:lpstr>
      <vt:lpstr>Banco de dados:</vt:lpstr>
      <vt:lpstr>Node Js</vt:lpstr>
      <vt:lpstr>Git Hub:</vt:lpstr>
      <vt:lpstr>Obrigado a todos !!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SERGIO ESTEVES TRINDADE</dc:creator>
  <cp:lastModifiedBy>SERGIO ESTEVES TRINDADE</cp:lastModifiedBy>
  <cp:revision>7</cp:revision>
  <dcterms:created xsi:type="dcterms:W3CDTF">2020-09-18T15:08:31Z</dcterms:created>
  <dcterms:modified xsi:type="dcterms:W3CDTF">2020-09-22T20:29:31Z</dcterms:modified>
</cp:coreProperties>
</file>